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70" r:id="rId5"/>
    <p:sldId id="271" r:id="rId6"/>
    <p:sldId id="272" r:id="rId7"/>
    <p:sldId id="273" r:id="rId8"/>
    <p:sldId id="276" r:id="rId9"/>
    <p:sldId id="275" r:id="rId10"/>
    <p:sldId id="274" r:id="rId11"/>
    <p:sldId id="265" r:id="rId12"/>
    <p:sldId id="268" r:id="rId13"/>
    <p:sldId id="262" r:id="rId14"/>
    <p:sldId id="263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  <a:srgbClr val="E0843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1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s, Kimberly" userId="661b1dd9-e877-45d0-a54f-914e30a3c117" providerId="ADAL" clId="{4ABBDD89-2BE8-49BE-ADDB-5FBD565BB601}"/>
    <pc:docChg chg="modSld">
      <pc:chgData name="Gibbs, Kimberly" userId="661b1dd9-e877-45d0-a54f-914e30a3c117" providerId="ADAL" clId="{4ABBDD89-2BE8-49BE-ADDB-5FBD565BB601}" dt="2023-10-20T16:40:04.841" v="22" actId="20577"/>
      <pc:docMkLst>
        <pc:docMk/>
      </pc:docMkLst>
      <pc:sldChg chg="modSp mod">
        <pc:chgData name="Gibbs, Kimberly" userId="661b1dd9-e877-45d0-a54f-914e30a3c117" providerId="ADAL" clId="{4ABBDD89-2BE8-49BE-ADDB-5FBD565BB601}" dt="2023-10-20T16:36:52.882" v="18"/>
        <pc:sldMkLst>
          <pc:docMk/>
          <pc:sldMk cId="981567953" sldId="273"/>
        </pc:sldMkLst>
        <pc:spChg chg="mod">
          <ac:chgData name="Gibbs, Kimberly" userId="661b1dd9-e877-45d0-a54f-914e30a3c117" providerId="ADAL" clId="{4ABBDD89-2BE8-49BE-ADDB-5FBD565BB601}" dt="2023-10-20T16:36:52.882" v="18"/>
          <ac:spMkLst>
            <pc:docMk/>
            <pc:sldMk cId="981567953" sldId="273"/>
            <ac:spMk id="3" creationId="{CB5FDB16-B6A5-D8F0-8EE3-7A8AF5F50540}"/>
          </ac:spMkLst>
        </pc:spChg>
        <pc:picChg chg="mod">
          <ac:chgData name="Gibbs, Kimberly" userId="661b1dd9-e877-45d0-a54f-914e30a3c117" providerId="ADAL" clId="{4ABBDD89-2BE8-49BE-ADDB-5FBD565BB601}" dt="2023-10-20T16:35:59.734" v="0" actId="1076"/>
          <ac:picMkLst>
            <pc:docMk/>
            <pc:sldMk cId="981567953" sldId="273"/>
            <ac:picMk id="2" creationId="{D3295ECC-7D33-443A-87BB-0E558797DDC5}"/>
          </ac:picMkLst>
        </pc:picChg>
      </pc:sldChg>
      <pc:sldChg chg="modSp mod">
        <pc:chgData name="Gibbs, Kimberly" userId="661b1dd9-e877-45d0-a54f-914e30a3c117" providerId="ADAL" clId="{4ABBDD89-2BE8-49BE-ADDB-5FBD565BB601}" dt="2023-10-20T16:40:04.841" v="22" actId="20577"/>
        <pc:sldMkLst>
          <pc:docMk/>
          <pc:sldMk cId="3991575588" sldId="276"/>
        </pc:sldMkLst>
        <pc:spChg chg="mod">
          <ac:chgData name="Gibbs, Kimberly" userId="661b1dd9-e877-45d0-a54f-914e30a3c117" providerId="ADAL" clId="{4ABBDD89-2BE8-49BE-ADDB-5FBD565BB601}" dt="2023-10-20T16:40:04.841" v="22" actId="20577"/>
          <ac:spMkLst>
            <pc:docMk/>
            <pc:sldMk cId="3991575588" sldId="276"/>
            <ac:spMk id="4" creationId="{47D29289-F4AC-035E-0DCD-03B5C22A9964}"/>
          </ac:spMkLst>
        </pc:spChg>
        <pc:spChg chg="mod">
          <ac:chgData name="Gibbs, Kimberly" userId="661b1dd9-e877-45d0-a54f-914e30a3c117" providerId="ADAL" clId="{4ABBDD89-2BE8-49BE-ADDB-5FBD565BB601}" dt="2023-10-20T16:40:02.223" v="21" actId="20577"/>
          <ac:spMkLst>
            <pc:docMk/>
            <pc:sldMk cId="3991575588" sldId="276"/>
            <ac:spMk id="7" creationId="{786CD114-9D50-19B7-20CB-ADB416C202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3375-921A-41BF-9BC2-9E217C09BC8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76F9-EF3E-4BD3-A086-D77931E20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3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49524365-F289-52E8-F881-09926AB299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7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915406" y="1413507"/>
            <a:ext cx="6064250" cy="4606925"/>
          </a:xfrm>
          <a:custGeom>
            <a:avLst/>
            <a:gdLst/>
            <a:ahLst/>
            <a:cxnLst/>
            <a:rect l="l" t="t" r="r" b="b"/>
            <a:pathLst>
              <a:path w="6064250" h="4606925">
                <a:moveTo>
                  <a:pt x="0" y="258965"/>
                </a:moveTo>
                <a:lnTo>
                  <a:pt x="5143" y="206768"/>
                </a:lnTo>
                <a:lnTo>
                  <a:pt x="19900" y="158153"/>
                </a:lnTo>
                <a:lnTo>
                  <a:pt x="43256" y="114160"/>
                </a:lnTo>
                <a:lnTo>
                  <a:pt x="74180" y="75831"/>
                </a:lnTo>
                <a:lnTo>
                  <a:pt x="111671" y="44221"/>
                </a:lnTo>
                <a:lnTo>
                  <a:pt x="154698" y="20345"/>
                </a:lnTo>
                <a:lnTo>
                  <a:pt x="202247" y="5257"/>
                </a:lnTo>
                <a:lnTo>
                  <a:pt x="253314" y="0"/>
                </a:lnTo>
                <a:lnTo>
                  <a:pt x="5810681" y="0"/>
                </a:lnTo>
                <a:lnTo>
                  <a:pt x="5861748" y="5257"/>
                </a:lnTo>
                <a:lnTo>
                  <a:pt x="5909297" y="20345"/>
                </a:lnTo>
                <a:lnTo>
                  <a:pt x="5952324" y="44221"/>
                </a:lnTo>
                <a:lnTo>
                  <a:pt x="5989815" y="75831"/>
                </a:lnTo>
                <a:lnTo>
                  <a:pt x="6020739" y="114160"/>
                </a:lnTo>
                <a:lnTo>
                  <a:pt x="6044095" y="158153"/>
                </a:lnTo>
                <a:lnTo>
                  <a:pt x="6058852" y="206768"/>
                </a:lnTo>
                <a:lnTo>
                  <a:pt x="6063996" y="258965"/>
                </a:lnTo>
                <a:lnTo>
                  <a:pt x="6063996" y="4347540"/>
                </a:lnTo>
                <a:lnTo>
                  <a:pt x="6058852" y="4399737"/>
                </a:lnTo>
                <a:lnTo>
                  <a:pt x="6044095" y="4448352"/>
                </a:lnTo>
                <a:lnTo>
                  <a:pt x="6020739" y="4492345"/>
                </a:lnTo>
                <a:lnTo>
                  <a:pt x="5989815" y="4530674"/>
                </a:lnTo>
                <a:lnTo>
                  <a:pt x="5952324" y="4562297"/>
                </a:lnTo>
                <a:lnTo>
                  <a:pt x="5909297" y="4586173"/>
                </a:lnTo>
                <a:lnTo>
                  <a:pt x="5861748" y="4601260"/>
                </a:lnTo>
                <a:lnTo>
                  <a:pt x="5810681" y="4606518"/>
                </a:lnTo>
                <a:lnTo>
                  <a:pt x="253314" y="4606518"/>
                </a:lnTo>
                <a:lnTo>
                  <a:pt x="202247" y="4601260"/>
                </a:lnTo>
                <a:lnTo>
                  <a:pt x="154698" y="4586173"/>
                </a:lnTo>
                <a:lnTo>
                  <a:pt x="111671" y="4562297"/>
                </a:lnTo>
                <a:lnTo>
                  <a:pt x="74180" y="4530674"/>
                </a:lnTo>
                <a:lnTo>
                  <a:pt x="43256" y="4492345"/>
                </a:lnTo>
                <a:lnTo>
                  <a:pt x="19900" y="4448352"/>
                </a:lnTo>
                <a:lnTo>
                  <a:pt x="5143" y="4399737"/>
                </a:lnTo>
                <a:lnTo>
                  <a:pt x="0" y="4347540"/>
                </a:lnTo>
                <a:lnTo>
                  <a:pt x="0" y="258965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5662" y="1530546"/>
            <a:ext cx="5300345" cy="415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7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D7020DD-1561-90D4-3FCB-66CE9F78A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7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D7020DD-1561-90D4-3FCB-66CE9F78A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6636-799A-EEB3-054B-586BD819BD91}"/>
              </a:ext>
            </a:extLst>
          </p:cNvPr>
          <p:cNvSpPr/>
          <p:nvPr userDrawn="1"/>
        </p:nvSpPr>
        <p:spPr>
          <a:xfrm>
            <a:off x="0" y="0"/>
            <a:ext cx="4572000" cy="6068568"/>
          </a:xfrm>
          <a:prstGeom prst="rect">
            <a:avLst/>
          </a:prstGeom>
          <a:solidFill>
            <a:srgbClr val="0083A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3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7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D7020DD-1561-90D4-3FCB-66CE9F78A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6636-799A-EEB3-054B-586BD819BD91}"/>
              </a:ext>
            </a:extLst>
          </p:cNvPr>
          <p:cNvSpPr/>
          <p:nvPr userDrawn="1"/>
        </p:nvSpPr>
        <p:spPr>
          <a:xfrm>
            <a:off x="0" y="0"/>
            <a:ext cx="4572000" cy="6068568"/>
          </a:xfrm>
          <a:prstGeom prst="rect">
            <a:avLst/>
          </a:prstGeom>
          <a:solidFill>
            <a:srgbClr val="E084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12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7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D7020DD-1561-90D4-3FCB-66CE9F78A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6636-799A-EEB3-054B-586BD819BD91}"/>
              </a:ext>
            </a:extLst>
          </p:cNvPr>
          <p:cNvSpPr/>
          <p:nvPr userDrawn="1"/>
        </p:nvSpPr>
        <p:spPr>
          <a:xfrm>
            <a:off x="0" y="0"/>
            <a:ext cx="12192000" cy="5957445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54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7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7D7020DD-1561-90D4-3FCB-66CE9F78A2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86636-799A-EEB3-054B-586BD819BD91}"/>
              </a:ext>
            </a:extLst>
          </p:cNvPr>
          <p:cNvSpPr/>
          <p:nvPr userDrawn="1"/>
        </p:nvSpPr>
        <p:spPr>
          <a:xfrm>
            <a:off x="0" y="0"/>
            <a:ext cx="12192000" cy="5957445"/>
          </a:xfrm>
          <a:prstGeom prst="rect">
            <a:avLst/>
          </a:prstGeom>
          <a:solidFill>
            <a:srgbClr val="E08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81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3874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 dirty="0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1EEA033-60B6-F66E-F339-C5C1077929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4228" y="6053328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4B97180-4FD7-343F-44BF-069523A5D2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07850" y="6420586"/>
            <a:ext cx="433705" cy="230832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042659"/>
            <a:ext cx="8612123" cy="7223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8573643" y="0"/>
                </a:moveTo>
                <a:lnTo>
                  <a:pt x="0" y="0"/>
                </a:lnTo>
                <a:lnTo>
                  <a:pt x="0" y="645922"/>
                </a:lnTo>
                <a:lnTo>
                  <a:pt x="8573643" y="645922"/>
                </a:lnTo>
                <a:lnTo>
                  <a:pt x="8573643" y="0"/>
                </a:lnTo>
                <a:close/>
              </a:path>
            </a:pathLst>
          </a:custGeom>
          <a:solidFill>
            <a:srgbClr val="0D6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57899"/>
            <a:ext cx="8573770" cy="646430"/>
          </a:xfrm>
          <a:custGeom>
            <a:avLst/>
            <a:gdLst/>
            <a:ahLst/>
            <a:cxnLst/>
            <a:rect l="l" t="t" r="r" b="b"/>
            <a:pathLst>
              <a:path w="8573770" h="646429">
                <a:moveTo>
                  <a:pt x="0" y="645922"/>
                </a:moveTo>
                <a:lnTo>
                  <a:pt x="8573643" y="645922"/>
                </a:lnTo>
                <a:lnTo>
                  <a:pt x="8573643" y="0"/>
                </a:lnTo>
                <a:lnTo>
                  <a:pt x="0" y="0"/>
                </a:lnTo>
                <a:lnTo>
                  <a:pt x="0" y="645922"/>
                </a:lnTo>
                <a:close/>
              </a:path>
            </a:pathLst>
          </a:custGeom>
          <a:ln w="9144">
            <a:solidFill>
              <a:srgbClr val="4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71760" y="6018276"/>
            <a:ext cx="1741931" cy="701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65464" y="6042672"/>
            <a:ext cx="723899" cy="7147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703563" y="6057899"/>
            <a:ext cx="647700" cy="638810"/>
          </a:xfrm>
          <a:custGeom>
            <a:avLst/>
            <a:gdLst/>
            <a:ahLst/>
            <a:cxnLst/>
            <a:rect l="l" t="t" r="r" b="b"/>
            <a:pathLst>
              <a:path w="647700" h="638809">
                <a:moveTo>
                  <a:pt x="0" y="638302"/>
                </a:moveTo>
                <a:lnTo>
                  <a:pt x="647700" y="638302"/>
                </a:lnTo>
                <a:lnTo>
                  <a:pt x="647700" y="0"/>
                </a:lnTo>
                <a:lnTo>
                  <a:pt x="0" y="0"/>
                </a:lnTo>
                <a:lnTo>
                  <a:pt x="0" y="638302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44228" y="6053328"/>
            <a:ext cx="729983" cy="71932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482328" y="6068568"/>
            <a:ext cx="654050" cy="643255"/>
          </a:xfrm>
          <a:custGeom>
            <a:avLst/>
            <a:gdLst/>
            <a:ahLst/>
            <a:cxnLst/>
            <a:rect l="l" t="t" r="r" b="b"/>
            <a:pathLst>
              <a:path w="654050" h="643254">
                <a:moveTo>
                  <a:pt x="0" y="643001"/>
                </a:moveTo>
                <a:lnTo>
                  <a:pt x="653542" y="643001"/>
                </a:lnTo>
                <a:lnTo>
                  <a:pt x="653542" y="0"/>
                </a:lnTo>
                <a:lnTo>
                  <a:pt x="0" y="0"/>
                </a:lnTo>
                <a:lnTo>
                  <a:pt x="0" y="643001"/>
                </a:lnTo>
                <a:close/>
              </a:path>
            </a:pathLst>
          </a:custGeom>
          <a:ln w="9144">
            <a:solidFill>
              <a:srgbClr val="0D6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30" y="40514"/>
            <a:ext cx="8945245" cy="1180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7498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881" y="1805376"/>
            <a:ext cx="681291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 dirty="0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20598D1-8943-16D4-90F6-1EDC29B15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850" y="6420586"/>
            <a:ext cx="433705" cy="2308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en-US" spc="-25" smtClean="0">
                <a:cs typeface="Calibri"/>
              </a:rPr>
              <a:pPr marL="38100">
                <a:lnSpc>
                  <a:spcPts val="1810"/>
                </a:lnSpc>
              </a:pPr>
              <a:t>‹#›</a:t>
            </a:fld>
            <a:endParaRPr lang="en-US" spc="-25" dirty="0"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7" r:id="rId4"/>
    <p:sldLayoutId id="2147483700" r:id="rId5"/>
    <p:sldLayoutId id="2147483698" r:id="rId6"/>
    <p:sldLayoutId id="2147483699" r:id="rId7"/>
    <p:sldLayoutId id="2147483664" r:id="rId8"/>
    <p:sldLayoutId id="2147483665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219200"/>
            <a:ext cx="4507584" cy="301774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65"/>
              </a:spcBef>
            </a:pPr>
            <a:r>
              <a:rPr lang="en-US" sz="5400" dirty="0">
                <a:solidFill>
                  <a:schemeClr val="tx2"/>
                </a:solidFill>
              </a:rPr>
              <a:t>Middle School Math Options</a:t>
            </a:r>
            <a:br>
              <a:rPr lang="en-US" sz="3600" b="0" dirty="0">
                <a:solidFill>
                  <a:schemeClr val="tx2"/>
                </a:solidFill>
              </a:rPr>
            </a:br>
            <a:endParaRPr sz="3400" dirty="0">
              <a:solidFill>
                <a:schemeClr val="tx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4419600"/>
            <a:ext cx="33813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October 23, 2023</a:t>
            </a:r>
            <a:endParaRPr sz="20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A person sitting at a table with her mouth open">
            <a:extLst>
              <a:ext uri="{FF2B5EF4-FFF2-40B4-BE49-F238E27FC236}">
                <a16:creationId xmlns:a16="http://schemas.microsoft.com/office/drawing/2014/main" id="{13F79785-14A1-B440-5143-DD262623C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998"/>
            <a:ext cx="7162800" cy="5932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mpare Sub Year - School">
            <a:extLst>
              <a:ext uri="{FF2B5EF4-FFF2-40B4-BE49-F238E27FC236}">
                <a16:creationId xmlns:a16="http://schemas.microsoft.com/office/drawing/2014/main" id="{D5F60349-9E62-4796-91DF-E0476526D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3059813" cy="58674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AEB361-8985-CF60-FF28-7C21791C87C8}"/>
              </a:ext>
            </a:extLst>
          </p:cNvPr>
          <p:cNvSpPr txBox="1">
            <a:spLocks/>
          </p:cNvSpPr>
          <p:nvPr/>
        </p:nvSpPr>
        <p:spPr>
          <a:xfrm>
            <a:off x="4191000" y="1676400"/>
            <a:ext cx="5980084" cy="990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with disabilities had an increase in proficiency from 2019-2023 from 2.4% proficient and above to 4.1% proficient and above.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407ABB-1881-3DC8-6C63-1AF31F26F9C8}"/>
              </a:ext>
            </a:extLst>
          </p:cNvPr>
          <p:cNvSpPr txBox="1">
            <a:spLocks/>
          </p:cNvSpPr>
          <p:nvPr/>
        </p:nvSpPr>
        <p:spPr>
          <a:xfrm>
            <a:off x="3657600" y="381000"/>
            <a:ext cx="6629400" cy="12954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Subgroup Data (Students with Disabilities) </a:t>
            </a:r>
          </a:p>
          <a:p>
            <a:pPr algn="ctr"/>
            <a:r>
              <a:rPr lang="en-US" sz="2800" dirty="0"/>
              <a:t>2019-2023</a:t>
            </a:r>
          </a:p>
        </p:txBody>
      </p:sp>
    </p:spTree>
    <p:extLst>
      <p:ext uri="{BB962C8B-B14F-4D97-AF65-F5344CB8AC3E}">
        <p14:creationId xmlns:p14="http://schemas.microsoft.com/office/powerpoint/2010/main" val="134363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52D28-CCFB-BC39-CF22-4739B4E536AD}"/>
              </a:ext>
            </a:extLst>
          </p:cNvPr>
          <p:cNvSpPr txBox="1"/>
          <p:nvPr/>
        </p:nvSpPr>
        <p:spPr>
          <a:xfrm>
            <a:off x="609600" y="2057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So What?</a:t>
            </a:r>
          </a:p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Now What?</a:t>
            </a:r>
          </a:p>
        </p:txBody>
      </p:sp>
      <p:pic>
        <p:nvPicPr>
          <p:cNvPr id="4" name="Picture 3" descr="Many colorful circles with white question marks&#10;&#10;Description automatically generated">
            <a:extLst>
              <a:ext uri="{FF2B5EF4-FFF2-40B4-BE49-F238E27FC236}">
                <a16:creationId xmlns:a16="http://schemas.microsoft.com/office/drawing/2014/main" id="{8397992E-3887-DB9A-DCAF-F69794DE5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0" y="9144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A5866E-DC49-E380-EC85-694DEA1006FF}"/>
              </a:ext>
            </a:extLst>
          </p:cNvPr>
          <p:cNvSpPr txBox="1"/>
          <p:nvPr/>
        </p:nvSpPr>
        <p:spPr>
          <a:xfrm>
            <a:off x="304800" y="228600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Option One: 6-8 Georgia Standards: </a:t>
            </a:r>
          </a:p>
          <a:p>
            <a:r>
              <a:rPr lang="en-US" sz="2800" dirty="0"/>
              <a:t>Resource-Amplify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4F139-F7CA-3407-390B-6AF3EE5294CA}"/>
              </a:ext>
            </a:extLst>
          </p:cNvPr>
          <p:cNvSpPr txBox="1"/>
          <p:nvPr/>
        </p:nvSpPr>
        <p:spPr>
          <a:xfrm>
            <a:off x="457200" y="1600200"/>
            <a:ext cx="906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Teachers have been implementing for two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 are in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has been offered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support for GaDOE resources to close gap of new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program, not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directly aligned to new Georgia Math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time in digital platform without students working out problems on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differentiation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B347E-C5C7-0C60-5A0E-8C1FEF01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74" y="1295400"/>
            <a:ext cx="3247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5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49358-E00D-DF0E-F94A-655490DABA81}"/>
              </a:ext>
            </a:extLst>
          </p:cNvPr>
          <p:cNvSpPr txBox="1"/>
          <p:nvPr/>
        </p:nvSpPr>
        <p:spPr>
          <a:xfrm>
            <a:off x="76200" y="381000"/>
            <a:ext cx="1196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Option Two: 6-8 Georgia Math Standards </a:t>
            </a:r>
          </a:p>
          <a:p>
            <a:r>
              <a:rPr lang="en-US" sz="2400" dirty="0"/>
              <a:t>Resource-GaDOE Units and Lessons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C26B-CB9D-734B-7893-DF5D305EFCBB}"/>
              </a:ext>
            </a:extLst>
          </p:cNvPr>
          <p:cNvSpPr txBox="1"/>
          <p:nvPr/>
        </p:nvSpPr>
        <p:spPr>
          <a:xfrm>
            <a:off x="990600" y="1211997"/>
            <a:ext cx="61071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inclusive units including daily lesson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Resources are online, in Inspire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guidance and student work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development modules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developed and shared with assessment department that writes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Directly aligned to new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Diagnostic assessments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Differentiation lessons built in the units</a:t>
            </a:r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Teachers will need time to internalize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assessments not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need to print student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1A654-C582-674F-5B65-DAD8D27C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09" y="796498"/>
            <a:ext cx="2419350" cy="3105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9F7D3-F3BA-B9CE-D6E2-BD4FC303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2528891"/>
            <a:ext cx="2514600" cy="33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5AA29-7C0D-1530-1B04-6373C94575C4}"/>
              </a:ext>
            </a:extLst>
          </p:cNvPr>
          <p:cNvSpPr txBox="1"/>
          <p:nvPr/>
        </p:nvSpPr>
        <p:spPr>
          <a:xfrm>
            <a:off x="228600" y="1524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Option Three: 6-8 Georgia Math Standards </a:t>
            </a:r>
          </a:p>
          <a:p>
            <a:r>
              <a:rPr lang="en-US" sz="2400" dirty="0"/>
              <a:t>Resource- Amplify/GaDOE Units based on fit for Standard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C375D-C0F4-3A6C-3D0E-A7503703CDA8}"/>
              </a:ext>
            </a:extLst>
          </p:cNvPr>
          <p:cNvSpPr txBox="1"/>
          <p:nvPr/>
        </p:nvSpPr>
        <p:spPr>
          <a:xfrm>
            <a:off x="838200" y="1219200"/>
            <a:ext cx="71614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Teachers make informed decisions on lessons based on standards from either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district guidance documents have some integration of both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assessments are available in each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Familiarity of both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to internalize both resources to make informed instructional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Professional learning on two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DD279-9F04-6897-E6DC-9C98DA13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066800"/>
            <a:ext cx="1971675" cy="245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8F502-7863-810B-C516-BE754162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97" y="2819400"/>
            <a:ext cx="1914701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FEF8E-92A1-8828-9DD4-E386716F97A2}"/>
              </a:ext>
            </a:extLst>
          </p:cNvPr>
          <p:cNvSpPr txBox="1"/>
          <p:nvPr/>
        </p:nvSpPr>
        <p:spPr>
          <a:xfrm>
            <a:off x="3810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Middle School Math Grant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E70B6-CA20-CA7D-EA7A-2D0D23B1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12686"/>
            <a:ext cx="9448800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F2FB4-2746-8E02-FAAA-59BD1553AB9F}"/>
              </a:ext>
            </a:extLst>
          </p:cNvPr>
          <p:cNvSpPr txBox="1"/>
          <p:nvPr/>
        </p:nvSpPr>
        <p:spPr>
          <a:xfrm>
            <a:off x="152400" y="762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District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73204-4007-E975-32D0-F5C6A170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5258"/>
            <a:ext cx="8401050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F77E8-5DAF-802E-FD8D-5DED2FCF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62845"/>
            <a:ext cx="9358312" cy="48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F2FB4-2746-8E02-FAAA-59BD1553AB9F}"/>
              </a:ext>
            </a:extLst>
          </p:cNvPr>
          <p:cNvSpPr txBox="1"/>
          <p:nvPr/>
        </p:nvSpPr>
        <p:spPr>
          <a:xfrm>
            <a:off x="152400" y="762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District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B7C0E-2D62-0FD6-2A9C-5DA61F31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1"/>
            <a:ext cx="7943850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F2FB4-2746-8E02-FAAA-59BD1553AB9F}"/>
              </a:ext>
            </a:extLst>
          </p:cNvPr>
          <p:cNvSpPr txBox="1"/>
          <p:nvPr/>
        </p:nvSpPr>
        <p:spPr>
          <a:xfrm>
            <a:off x="152400" y="762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District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65772-439E-7FAA-4BE9-D44B1962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6943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F2FB4-2746-8E02-FAAA-59BD1553AB9F}"/>
              </a:ext>
            </a:extLst>
          </p:cNvPr>
          <p:cNvSpPr txBox="1"/>
          <p:nvPr/>
        </p:nvSpPr>
        <p:spPr>
          <a:xfrm>
            <a:off x="152400" y="762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District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8F9A3-1934-C0F7-4653-94C47C29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7315200" cy="50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" descr="Within Sch Prof School">
            <a:extLst>
              <a:ext uri="{FF2B5EF4-FFF2-40B4-BE49-F238E27FC236}">
                <a16:creationId xmlns:a16="http://schemas.microsoft.com/office/drawing/2014/main" id="{D3295ECC-7D33-443A-87BB-0E558797D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1966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5FDB16-B6A5-D8F0-8EE3-7A8AF5F50540}"/>
              </a:ext>
            </a:extLst>
          </p:cNvPr>
          <p:cNvSpPr txBox="1"/>
          <p:nvPr/>
        </p:nvSpPr>
        <p:spPr>
          <a:xfrm>
            <a:off x="76200" y="2819400"/>
            <a:ext cx="1211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Beginners levels increased from 2019-2023 and decreased from 2022 to 2023 by 3%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Beginners levels increased from 2019-2023 and increased from 2022 to 2023 by 5%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Beginners levels increased from 2019-2023 and increased from 2022 to 2023 by 2%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Proficient and Distinguished levels decreased by 5% from 2019-2023 but from 22 to 23 increased by 4% 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Proficient and Distinguished levels decreased by 2% from 2019-2023 from 22 to 23 decreased by 4% 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Proficient and Distinguished levels decreased by 4% from 2019-2023 from 22 to 23 increased by 2% </a:t>
            </a:r>
          </a:p>
          <a:p>
            <a:endParaRPr lang="en-US" dirty="0"/>
          </a:p>
          <a:p>
            <a:r>
              <a:rPr lang="en-US" dirty="0"/>
              <a:t>Grade level comparison only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6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4" descr="Within Sch Prof School">
            <a:extLst>
              <a:ext uri="{FF2B5EF4-FFF2-40B4-BE49-F238E27FC236}">
                <a16:creationId xmlns:a16="http://schemas.microsoft.com/office/drawing/2014/main" id="{6082D946-24BC-4401-88BE-AABFB28F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" y="763298"/>
            <a:ext cx="12010425" cy="121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F3E38-E7F4-D8B2-E58E-C741C5FEAF40}"/>
              </a:ext>
            </a:extLst>
          </p:cNvPr>
          <p:cNvSpPr txBox="1"/>
          <p:nvPr/>
        </p:nvSpPr>
        <p:spPr>
          <a:xfrm>
            <a:off x="0" y="91527"/>
            <a:ext cx="121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graders in 21-22 were 7</a:t>
            </a:r>
            <a:r>
              <a:rPr lang="en-US" baseline="30000" dirty="0"/>
              <a:t>th</a:t>
            </a:r>
            <a:r>
              <a:rPr lang="en-US" dirty="0"/>
              <a:t> graders in 22-23-Current 8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29289-F4AC-035E-0DCD-03B5C22A9964}"/>
              </a:ext>
            </a:extLst>
          </p:cNvPr>
          <p:cNvSpPr txBox="1"/>
          <p:nvPr/>
        </p:nvSpPr>
        <p:spPr>
          <a:xfrm>
            <a:off x="-381000" y="432353"/>
            <a:ext cx="121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Decreased by 10% of beginners and increased of 3% of Proficient/Distinguished </a:t>
            </a:r>
          </a:p>
        </p:txBody>
      </p:sp>
      <p:pic>
        <p:nvPicPr>
          <p:cNvPr id="5" name="slide4" descr="Within Sch Prof School">
            <a:extLst>
              <a:ext uri="{FF2B5EF4-FFF2-40B4-BE49-F238E27FC236}">
                <a16:creationId xmlns:a16="http://schemas.microsoft.com/office/drawing/2014/main" id="{95E904A6-1E29-4E45-A11B-25A9AA54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188"/>
            <a:ext cx="12192000" cy="1237632"/>
          </a:xfrm>
          <a:prstGeom prst="rect">
            <a:avLst/>
          </a:prstGeom>
        </p:spPr>
      </p:pic>
      <p:pic>
        <p:nvPicPr>
          <p:cNvPr id="6" name="slide4" descr="Within Sch Prof School">
            <a:extLst>
              <a:ext uri="{FF2B5EF4-FFF2-40B4-BE49-F238E27FC236}">
                <a16:creationId xmlns:a16="http://schemas.microsoft.com/office/drawing/2014/main" id="{A70E30B1-2B00-45F3-9289-1DD932F33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366"/>
            <a:ext cx="12192000" cy="1236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CD114-9D50-19B7-20CB-ADB416C2028B}"/>
              </a:ext>
            </a:extLst>
          </p:cNvPr>
          <p:cNvSpPr txBox="1"/>
          <p:nvPr/>
        </p:nvSpPr>
        <p:spPr>
          <a:xfrm>
            <a:off x="-39662" y="3201761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7th graders in 21-22 were 8</a:t>
            </a:r>
            <a:r>
              <a:rPr lang="en-US" baseline="30000" dirty="0"/>
              <a:t>th</a:t>
            </a:r>
            <a:r>
              <a:rPr lang="en-US" dirty="0"/>
              <a:t> graders in 22-23-Current 9</a:t>
            </a:r>
            <a:r>
              <a:rPr lang="en-US" baseline="30000" dirty="0"/>
              <a:t>th</a:t>
            </a:r>
            <a:r>
              <a:rPr lang="en-US" dirty="0"/>
              <a:t> graders </a:t>
            </a:r>
          </a:p>
          <a:p>
            <a:pPr algn="ctr"/>
            <a:r>
              <a:rPr lang="en-US" dirty="0"/>
              <a:t>Increased by 10% of beginners and decreased of 1% of Proficient/Distinguished </a:t>
            </a:r>
          </a:p>
        </p:txBody>
      </p:sp>
      <p:pic>
        <p:nvPicPr>
          <p:cNvPr id="8" name="slide4" descr="Within Sch Prof School">
            <a:extLst>
              <a:ext uri="{FF2B5EF4-FFF2-40B4-BE49-F238E27FC236}">
                <a16:creationId xmlns:a16="http://schemas.microsoft.com/office/drawing/2014/main" id="{9A433F5D-3A1E-4CD0-8A5C-85CFEAF97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985914"/>
            <a:ext cx="12192000" cy="12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2E741B-DB07-9AC7-4D47-EAF85756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" y="40514"/>
            <a:ext cx="8945245" cy="615553"/>
          </a:xfrm>
        </p:spPr>
        <p:txBody>
          <a:bodyPr/>
          <a:lstStyle/>
          <a:p>
            <a:r>
              <a:rPr lang="en-US" dirty="0"/>
              <a:t>Subgroup Data 2019-2023</a:t>
            </a:r>
          </a:p>
        </p:txBody>
      </p:sp>
      <p:pic>
        <p:nvPicPr>
          <p:cNvPr id="2" name="slide2" descr="Compare Sub Year - School">
            <a:extLst>
              <a:ext uri="{FF2B5EF4-FFF2-40B4-BE49-F238E27FC236}">
                <a16:creationId xmlns:a16="http://schemas.microsoft.com/office/drawing/2014/main" id="{1F3CC11C-9FFC-4EB9-8CAF-352D7DA4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5391"/>
            <a:ext cx="11924735" cy="5307871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BB240C-EBB6-8DFF-12D3-5BDE43EE5155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33686" y="533401"/>
            <a:ext cx="5980084" cy="552092"/>
          </a:xfrm>
        </p:spPr>
        <p:txBody>
          <a:bodyPr/>
          <a:lstStyle/>
          <a:p>
            <a:r>
              <a:rPr lang="en-US" dirty="0"/>
              <a:t>All subgroups decreased in proficiency except multi-racial from 2019-2023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9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456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Middle School Math Options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 Data 2019-2023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Kinnebrew, Ketisha J;Curtis, Paula</dc:creator>
  <cp:lastModifiedBy>Gibbs, Kimberly</cp:lastModifiedBy>
  <cp:revision>230</cp:revision>
  <dcterms:created xsi:type="dcterms:W3CDTF">2022-07-11T19:42:51Z</dcterms:created>
  <dcterms:modified xsi:type="dcterms:W3CDTF">2023-10-20T16:40:13Z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2022-07-11T00:00:00Z</vt:filetime>
  </property>
  <property fmtid="{D5CDD505-2E9C-101B-9397-08002B2CF9AE}" pid="5" name="Producer">
    <vt:lpwstr>Adobe PDF Library 19.12.68</vt:lpwstr>
  </property>
</Properties>
</file>